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74" r:id="rId2"/>
    <p:sldId id="279" r:id="rId3"/>
    <p:sldId id="296" r:id="rId4"/>
    <p:sldId id="287" r:id="rId5"/>
    <p:sldId id="290" r:id="rId6"/>
    <p:sldId id="292" r:id="rId7"/>
    <p:sldId id="293" r:id="rId8"/>
    <p:sldId id="294" r:id="rId9"/>
    <p:sldId id="273" r:id="rId10"/>
    <p:sldId id="259" r:id="rId11"/>
    <p:sldId id="262" r:id="rId12"/>
    <p:sldId id="263" r:id="rId13"/>
    <p:sldId id="258" r:id="rId14"/>
    <p:sldId id="295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1" autoAdjust="0"/>
    <p:restoredTop sz="94660"/>
  </p:normalViewPr>
  <p:slideViewPr>
    <p:cSldViewPr>
      <p:cViewPr varScale="1">
        <p:scale>
          <a:sx n="55" d="100"/>
          <a:sy n="55" d="100"/>
        </p:scale>
        <p:origin x="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F67B3-9FF9-4143-80C2-D5314EBF743E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480E6-7FD3-4D52-AFCA-ADC52BBC897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319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80E6-7FD3-4D52-AFCA-ADC52BBC897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509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CL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FFD7446-3285-4941-8AF6-EC7CE8D71E93}" type="datetimeFigureOut">
              <a:rPr lang="es-CL" smtClean="0"/>
              <a:pPr/>
              <a:t>27-04-2020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E42602-3415-44AB-B36E-637A71C497BF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3786190"/>
            <a:ext cx="6929486" cy="1752600"/>
          </a:xfrm>
        </p:spPr>
        <p:txBody>
          <a:bodyPr>
            <a:normAutofit/>
          </a:bodyPr>
          <a:lstStyle/>
          <a:p>
            <a:pPr algn="just"/>
            <a:r>
              <a:rPr lang="es-CL" cap="none" dirty="0" smtClean="0">
                <a:latin typeface="Century Gothic" pitchFamily="34" charset="0"/>
              </a:rPr>
              <a:t>OBJETIVO:</a:t>
            </a:r>
          </a:p>
          <a:p>
            <a:pPr algn="l"/>
            <a:r>
              <a:rPr lang="es-CL" cap="none" dirty="0" smtClean="0">
                <a:latin typeface="Century Gothic" pitchFamily="34" charset="0"/>
              </a:rPr>
              <a:t>Investigar, describir y ubicar los riesgos naturales que afectan a su localidad, como sismos, maremotos, inundaciones, derrumbes y volcanismo, e identificar formas en que la comunidad puede protegerse  (OA 12) </a:t>
            </a:r>
            <a:endParaRPr lang="es-CL" cap="none" dirty="0">
              <a:latin typeface="Century Gothic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038220"/>
          </a:xfrm>
        </p:spPr>
        <p:txBody>
          <a:bodyPr>
            <a:normAutofit/>
          </a:bodyPr>
          <a:lstStyle/>
          <a:p>
            <a:r>
              <a:rPr lang="es-CL" sz="4400" b="1" dirty="0" smtClean="0">
                <a:latin typeface="Century Gothic" pitchFamily="34" charset="0"/>
              </a:rPr>
              <a:t>5° BÁSICO</a:t>
            </a:r>
            <a:endParaRPr lang="es-CL" sz="4400" b="1" dirty="0">
              <a:latin typeface="Century Gothic" pitchFamily="34" charset="0"/>
            </a:endParaRPr>
          </a:p>
        </p:txBody>
      </p:sp>
      <p:pic>
        <p:nvPicPr>
          <p:cNvPr id="4" name="Imagen 4" descr="Imagen que contiene reina, texto, señal, firmar&#10;&#10;Descripción generada automáticamente">
            <a:extLst>
              <a:ext uri="{FF2B5EF4-FFF2-40B4-BE49-F238E27FC236}">
                <a16:creationId xmlns="" xmlns:a16="http://schemas.microsoft.com/office/drawing/2014/main" id="{868318B4-055D-4698-B5F4-6967571597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1143008" cy="1214446"/>
          </a:xfrm>
          <a:prstGeom prst="rect">
            <a:avLst/>
          </a:prstGeom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14480" y="785794"/>
            <a:ext cx="5857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Unidad N°1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diversidad geográfica de Chile  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428604"/>
            <a:ext cx="818388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rgbClr val="002060"/>
                </a:solidFill>
              </a:rPr>
              <a:t>    ¿</a:t>
            </a:r>
            <a:r>
              <a:rPr lang="es-CL" dirty="0" smtClean="0">
                <a:solidFill>
                  <a:srgbClr val="002060"/>
                </a:solidFill>
                <a:latin typeface="Century Gothic" pitchFamily="34" charset="0"/>
              </a:rPr>
              <a:t>Cómo hacer un mapa mental?</a:t>
            </a:r>
            <a:br>
              <a:rPr lang="es-CL" dirty="0" smtClean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571744"/>
            <a:ext cx="3859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2428868"/>
            <a:ext cx="42052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1071538" y="128586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entury Gothic" pitchFamily="34" charset="0"/>
              </a:rPr>
              <a:t>Un mapa mental es un esquema visual que reúne ideas claves o principales y dibujos o imágenes. </a:t>
            </a:r>
          </a:p>
          <a:p>
            <a:r>
              <a:rPr lang="es-CL" dirty="0" smtClean="0">
                <a:latin typeface="Century Gothic" pitchFamily="34" charset="0"/>
              </a:rPr>
              <a:t>Para esto sigue los siguientes consejos:</a:t>
            </a:r>
            <a:endParaRPr lang="es-CL" dirty="0">
              <a:latin typeface="Century Gothic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1" y="2357430"/>
            <a:ext cx="4507738" cy="297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366700"/>
            <a:ext cx="5572164" cy="306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2357430"/>
            <a:ext cx="55170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5385923"/>
            <a:ext cx="5572164" cy="66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2714620"/>
            <a:ext cx="51610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285852" y="1714488"/>
            <a:ext cx="6624083" cy="414340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142976" y="785794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solidFill>
                  <a:srgbClr val="7030A0"/>
                </a:solidFill>
                <a:latin typeface="Century Gothic" pitchFamily="34" charset="0"/>
              </a:rPr>
              <a:t>EN RESUMEN</a:t>
            </a:r>
            <a:endParaRPr lang="es-CL" sz="28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57158" y="1428736"/>
            <a:ext cx="488041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00438"/>
            <a:ext cx="33123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928662" y="642918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7030A0"/>
                </a:solidFill>
              </a:rPr>
              <a:t>ALGUNOS EJEMPLOS</a:t>
            </a:r>
            <a:endParaRPr lang="es-CL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18388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b="1" dirty="0" smtClean="0">
                <a:solidFill>
                  <a:srgbClr val="002060"/>
                </a:solidFill>
                <a:latin typeface="Century Gothic" pitchFamily="34" charset="0"/>
              </a:rPr>
              <a:t>Esta actividad será evaluada.</a:t>
            </a:r>
          </a:p>
          <a:p>
            <a:pPr>
              <a:buNone/>
            </a:pPr>
            <a:endParaRPr lang="es-C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CL" dirty="0" smtClean="0">
                <a:latin typeface="Century Gothic" pitchFamily="34" charset="0"/>
              </a:rPr>
              <a:t>Cuando hayas terminado:</a:t>
            </a:r>
          </a:p>
          <a:p>
            <a:r>
              <a:rPr lang="es-CL" dirty="0" smtClean="0">
                <a:latin typeface="Century Gothic" pitchFamily="34" charset="0"/>
              </a:rPr>
              <a:t>Toma una foto y envíala </a:t>
            </a:r>
            <a:r>
              <a:rPr lang="es-CL" dirty="0">
                <a:latin typeface="Century Gothic" pitchFamily="34" charset="0"/>
              </a:rPr>
              <a:t>vía </a:t>
            </a:r>
            <a:r>
              <a:rPr lang="es-CL" dirty="0" smtClean="0">
                <a:latin typeface="Century Gothic" pitchFamily="34" charset="0"/>
              </a:rPr>
              <a:t>mail, asunto mapa mental</a:t>
            </a:r>
          </a:p>
          <a:p>
            <a:r>
              <a:rPr lang="es-CL" dirty="0" smtClean="0">
                <a:latin typeface="Century Gothic" pitchFamily="34" charset="0"/>
              </a:rPr>
              <a:t>Recuerde señalar en el </a:t>
            </a:r>
            <a:r>
              <a:rPr lang="es-CL" u="sng" dirty="0" smtClean="0">
                <a:latin typeface="Century Gothic" pitchFamily="34" charset="0"/>
              </a:rPr>
              <a:t>asunto del mail</a:t>
            </a:r>
            <a:r>
              <a:rPr lang="es-CL" dirty="0" smtClean="0">
                <a:latin typeface="Century Gothic" pitchFamily="34" charset="0"/>
              </a:rPr>
              <a:t>: </a:t>
            </a:r>
            <a:r>
              <a:rPr lang="es-CL" b="1" dirty="0" smtClean="0">
                <a:latin typeface="Century Gothic" pitchFamily="34" charset="0"/>
              </a:rPr>
              <a:t>curso  y nombre del estudiante.</a:t>
            </a:r>
          </a:p>
          <a:p>
            <a:endParaRPr lang="es-CL" dirty="0">
              <a:latin typeface="Century Gothic" pitchFamily="34" charset="0"/>
            </a:endParaRPr>
          </a:p>
          <a:p>
            <a:pPr>
              <a:buNone/>
            </a:pPr>
            <a:r>
              <a:rPr lang="es-CL" dirty="0" smtClean="0">
                <a:latin typeface="Century Gothic" pitchFamily="34" charset="0"/>
              </a:rPr>
              <a:t>  </a:t>
            </a:r>
            <a:r>
              <a:rPr lang="es-CL" b="1" dirty="0" smtClean="0">
                <a:solidFill>
                  <a:srgbClr val="002060"/>
                </a:solidFill>
                <a:latin typeface="Century Gothic" pitchFamily="34" charset="0"/>
              </a:rPr>
              <a:t>El plazo de envío es hasta el día 30 de abril.</a:t>
            </a:r>
            <a:endParaRPr lang="es-CL" b="1" dirty="0">
              <a:solidFill>
                <a:srgbClr val="002060"/>
              </a:solidFill>
              <a:latin typeface="Century Gothic" pitchFamily="34" charset="0"/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214414" y="500042"/>
            <a:ext cx="6238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6186207" cy="440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071670" y="428604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7030A0"/>
                </a:solidFill>
                <a:latin typeface="Century Gothic" pitchFamily="34" charset="0"/>
              </a:rPr>
              <a:t>  Pauta de evaluación </a:t>
            </a:r>
            <a:endParaRPr lang="es-CL" sz="32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1428736"/>
            <a:ext cx="1928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srgbClr val="002060"/>
                </a:solidFill>
                <a:latin typeface="Century Gothic" pitchFamily="34" charset="0"/>
              </a:rPr>
              <a:t>¡Suerte!</a:t>
            </a:r>
          </a:p>
          <a:p>
            <a:endParaRPr lang="es-CL" sz="3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s-CL" sz="2400" b="1" dirty="0" smtClean="0">
                <a:solidFill>
                  <a:srgbClr val="002060"/>
                </a:solidFill>
                <a:latin typeface="Century Gothic" pitchFamily="34" charset="0"/>
              </a:rPr>
              <a:t>Tu puedes hacerlo</a:t>
            </a:r>
            <a:endParaRPr lang="es-CL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" name="Picture 6" descr="C:\Users\Angélica\Desktop\otraaa\giphy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3286124"/>
            <a:ext cx="3714776" cy="3134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L" sz="2400" b="1" dirty="0" smtClean="0">
                <a:solidFill>
                  <a:srgbClr val="002060"/>
                </a:solidFill>
                <a:latin typeface="Century Gothic" pitchFamily="34" charset="0"/>
              </a:rPr>
              <a:t>Contenidos revisados en clases  anteriores</a:t>
            </a:r>
            <a:r>
              <a:rPr lang="es-CL" sz="1600" b="1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es-CL" sz="1600" b="1" dirty="0" smtClean="0">
                <a:solidFill>
                  <a:srgbClr val="002060"/>
                </a:solidFill>
                <a:latin typeface="Century Gothic" pitchFamily="34" charset="0"/>
              </a:rPr>
            </a:br>
            <a:endParaRPr lang="es-CL" sz="1600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428860" y="1527048"/>
            <a:ext cx="6376812" cy="461659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s-CL" sz="3800" b="1" dirty="0" smtClean="0">
                <a:solidFill>
                  <a:srgbClr val="002060"/>
                </a:solidFill>
                <a:latin typeface="Century Gothic" pitchFamily="34" charset="0"/>
              </a:rPr>
              <a:t>     </a:t>
            </a:r>
            <a:r>
              <a:rPr lang="es-CL" sz="3800" b="1" dirty="0" smtClean="0">
                <a:solidFill>
                  <a:srgbClr val="7030A0"/>
                </a:solidFill>
                <a:latin typeface="Century Gothic" pitchFamily="34" charset="0"/>
              </a:rPr>
              <a:t>Zonas Naturales de Chile</a:t>
            </a:r>
          </a:p>
          <a:p>
            <a:pPr>
              <a:buNone/>
            </a:pPr>
            <a:endParaRPr lang="es-CL" sz="29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CL" sz="3400" dirty="0" smtClean="0">
                <a:latin typeface="Century Gothic" pitchFamily="34" charset="0"/>
              </a:rPr>
              <a:t>     Chile es un país que se caracteriza por tener una variedad de paisajes  a lo largo del territorio  ya que atraviesa todas las zonas climáticas. Por este motivo presenta diferentes tipos de climas, vegetación y fauna, además encontramos distintas formas de  vida según se viva en la zona norte, zona central o zona sur del país.</a:t>
            </a:r>
          </a:p>
          <a:p>
            <a:pPr>
              <a:buNone/>
            </a:pPr>
            <a:endParaRPr lang="es-CL" sz="34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CL" sz="3400" dirty="0" smtClean="0">
                <a:latin typeface="Century Gothic" pitchFamily="34" charset="0"/>
              </a:rPr>
              <a:t>     El territorio chileno se ha dividido en cinco zonas naturales</a:t>
            </a:r>
          </a:p>
          <a:p>
            <a:endParaRPr lang="es-CL" sz="3800" dirty="0" smtClean="0">
              <a:latin typeface="Century Gothic" pitchFamily="34" charset="0"/>
            </a:endParaRPr>
          </a:p>
          <a:p>
            <a:r>
              <a:rPr lang="es-CL" sz="3800" b="1" dirty="0" smtClean="0">
                <a:solidFill>
                  <a:srgbClr val="7030A0"/>
                </a:solidFill>
                <a:latin typeface="Century Gothic" pitchFamily="34" charset="0"/>
              </a:rPr>
              <a:t>1. Norte Grande </a:t>
            </a:r>
          </a:p>
          <a:p>
            <a:r>
              <a:rPr lang="es-CL" sz="3800" b="1" dirty="0" smtClean="0">
                <a:solidFill>
                  <a:srgbClr val="7030A0"/>
                </a:solidFill>
                <a:latin typeface="Century Gothic" pitchFamily="34" charset="0"/>
              </a:rPr>
              <a:t>2. Norte Chico </a:t>
            </a:r>
          </a:p>
          <a:p>
            <a:r>
              <a:rPr lang="es-CL" sz="3800" b="1" dirty="0" smtClean="0">
                <a:solidFill>
                  <a:srgbClr val="7030A0"/>
                </a:solidFill>
                <a:latin typeface="Century Gothic" pitchFamily="34" charset="0"/>
              </a:rPr>
              <a:t>3. Zona Central </a:t>
            </a:r>
          </a:p>
          <a:p>
            <a:r>
              <a:rPr lang="es-CL" sz="3800" b="1" dirty="0" smtClean="0">
                <a:solidFill>
                  <a:srgbClr val="7030A0"/>
                </a:solidFill>
                <a:latin typeface="Century Gothic" pitchFamily="34" charset="0"/>
              </a:rPr>
              <a:t>4. Zona Sur </a:t>
            </a:r>
          </a:p>
          <a:p>
            <a:r>
              <a:rPr lang="es-CL" sz="3800" b="1" dirty="0" smtClean="0">
                <a:solidFill>
                  <a:srgbClr val="7030A0"/>
                </a:solidFill>
                <a:latin typeface="Century Gothic" pitchFamily="34" charset="0"/>
              </a:rPr>
              <a:t>5. Zona Austral </a:t>
            </a:r>
          </a:p>
          <a:p>
            <a:endParaRPr lang="es-CL" dirty="0"/>
          </a:p>
        </p:txBody>
      </p:sp>
      <p:pic>
        <p:nvPicPr>
          <p:cNvPr id="4" name="3 Imagen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571472" y="1500174"/>
            <a:ext cx="16430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CL" sz="2400" b="1" dirty="0" smtClean="0">
                <a:solidFill>
                  <a:srgbClr val="002060"/>
                </a:solidFill>
                <a:latin typeface="Century Gothic" pitchFamily="34" charset="0"/>
              </a:rPr>
              <a:t>Contenidos revisados en clases  anteriores</a:t>
            </a:r>
            <a:r>
              <a:rPr lang="es-CL" sz="1600" b="1" dirty="0" smtClean="0">
                <a:solidFill>
                  <a:srgbClr val="002060"/>
                </a:solidFill>
                <a:latin typeface="Century Gothic" pitchFamily="34" charset="0"/>
              </a:rPr>
              <a:t/>
            </a:r>
            <a:br>
              <a:rPr lang="es-CL" sz="1600" b="1" dirty="0" smtClean="0">
                <a:solidFill>
                  <a:srgbClr val="002060"/>
                </a:solidFill>
                <a:latin typeface="Century Gothic" pitchFamily="34" charset="0"/>
              </a:rPr>
            </a:br>
            <a:endParaRPr lang="es-CL" sz="1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285984" y="1785926"/>
            <a:ext cx="2357454" cy="4473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2000" dirty="0" smtClean="0">
                <a:solidFill>
                  <a:srgbClr val="7030A0"/>
                </a:solidFill>
                <a:latin typeface="Century Gothic" pitchFamily="34" charset="0"/>
              </a:rPr>
              <a:t>    Las </a:t>
            </a:r>
            <a:r>
              <a:rPr lang="es-CL" sz="2000" dirty="0" err="1" smtClean="0">
                <a:solidFill>
                  <a:srgbClr val="7030A0"/>
                </a:solidFill>
                <a:latin typeface="Century Gothic" pitchFamily="34" charset="0"/>
              </a:rPr>
              <a:t>macroformas</a:t>
            </a:r>
            <a:r>
              <a:rPr lang="es-CL" sz="2000" dirty="0" smtClean="0">
                <a:solidFill>
                  <a:srgbClr val="7030A0"/>
                </a:solidFill>
                <a:latin typeface="Century Gothic" pitchFamily="34" charset="0"/>
              </a:rPr>
              <a:t> de Chile son</a:t>
            </a:r>
          </a:p>
          <a:p>
            <a:pPr>
              <a:buNone/>
            </a:pPr>
            <a:endParaRPr lang="es-CL" sz="2000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Cordillera de los Andes</a:t>
            </a:r>
          </a:p>
          <a:p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Depresión Intermedia</a:t>
            </a:r>
          </a:p>
          <a:p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Cordillera de la Costa</a:t>
            </a:r>
          </a:p>
          <a:p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Planicies Litorales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1814094" cy="496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1935399" cy="476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572264" y="1785926"/>
            <a:ext cx="2285984" cy="4473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 Los principales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climas de Chile </a:t>
            </a:r>
            <a:r>
              <a:rPr lang="es-CL" sz="2000" dirty="0" smtClean="0">
                <a:solidFill>
                  <a:srgbClr val="7030A0"/>
                </a:solidFill>
                <a:latin typeface="Century Gothic" pitchFamily="34" charset="0"/>
              </a:rPr>
              <a:t>son: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Desértico</a:t>
            </a: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Es</a:t>
            </a:r>
            <a:r>
              <a:rPr kumimoji="0" lang="es-C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tepárico</a:t>
            </a: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Mediterráneo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Templado lluvioso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Marítimo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CL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Estepárico</a:t>
            </a:r>
            <a:r>
              <a:rPr kumimoji="0" lang="es-C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frío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s-CL" sz="2000" b="1" dirty="0" smtClean="0">
                <a:solidFill>
                  <a:srgbClr val="7030A0"/>
                </a:solidFill>
                <a:latin typeface="Century Gothic" pitchFamily="34" charset="0"/>
              </a:rPr>
              <a:t>Tundra</a:t>
            </a: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s-CL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43438" y="1527048"/>
            <a:ext cx="4162234" cy="4572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CL" sz="5600" b="1" dirty="0" smtClean="0">
                <a:latin typeface="Century Gothic" pitchFamily="34" charset="0"/>
              </a:rPr>
              <a:t>      Un riesgo natural</a:t>
            </a:r>
            <a:r>
              <a:rPr lang="es-CL" sz="5600" dirty="0" smtClean="0">
                <a:latin typeface="Century Gothic" pitchFamily="34" charset="0"/>
              </a:rPr>
              <a:t> es la probabilidad, pequeña o grande, de que la población de una zona sufra un daño o una catástrofe como consecuencia de un proceso </a:t>
            </a:r>
            <a:r>
              <a:rPr lang="es-CL" sz="5600" b="1" dirty="0" smtClean="0">
                <a:latin typeface="Century Gothic" pitchFamily="34" charset="0"/>
              </a:rPr>
              <a:t>natural</a:t>
            </a:r>
            <a:r>
              <a:rPr lang="es-CL" sz="5600" dirty="0" smtClean="0">
                <a:latin typeface="Century Gothic" pitchFamily="34" charset="0"/>
              </a:rPr>
              <a:t>. </a:t>
            </a:r>
          </a:p>
          <a:p>
            <a:pPr>
              <a:buNone/>
            </a:pPr>
            <a:r>
              <a:rPr lang="es-CL" sz="5600" dirty="0" smtClean="0">
                <a:latin typeface="Century Gothic" pitchFamily="34" charset="0"/>
              </a:rPr>
              <a:t>      Es decir los riegos </a:t>
            </a:r>
            <a:r>
              <a:rPr lang="es-CL" sz="5600" b="1" dirty="0" smtClean="0">
                <a:latin typeface="Century Gothic" pitchFamily="34" charset="0"/>
              </a:rPr>
              <a:t>naturales</a:t>
            </a:r>
            <a:r>
              <a:rPr lang="es-CL" sz="5600" dirty="0" smtClean="0">
                <a:latin typeface="Century Gothic" pitchFamily="34" charset="0"/>
              </a:rPr>
              <a:t> son provocados por la naturaleza sobre el ser humano y el medio ambiente. </a:t>
            </a:r>
          </a:p>
          <a:p>
            <a:pPr>
              <a:buNone/>
            </a:pPr>
            <a:r>
              <a:rPr lang="es-CL" sz="5600" dirty="0" smtClean="0">
                <a:latin typeface="Century Gothic" pitchFamily="34" charset="0"/>
              </a:rPr>
              <a:t>      Se clasifican según su origen en:</a:t>
            </a:r>
          </a:p>
          <a:p>
            <a:pPr>
              <a:buNone/>
            </a:pPr>
            <a:r>
              <a:rPr lang="es-CL" sz="5600" b="1" dirty="0" smtClean="0">
                <a:solidFill>
                  <a:srgbClr val="7030A0"/>
                </a:solidFill>
                <a:latin typeface="Century Gothic" pitchFamily="34" charset="0"/>
              </a:rPr>
              <a:t>     - Tectónico</a:t>
            </a:r>
          </a:p>
          <a:p>
            <a:pPr>
              <a:buNone/>
            </a:pPr>
            <a:r>
              <a:rPr lang="es-CL" sz="5600" b="1" dirty="0" smtClean="0">
                <a:solidFill>
                  <a:srgbClr val="7030A0"/>
                </a:solidFill>
                <a:latin typeface="Century Gothic" pitchFamily="34" charset="0"/>
              </a:rPr>
              <a:t>     - Climático</a:t>
            </a:r>
          </a:p>
          <a:p>
            <a:pPr>
              <a:buNone/>
            </a:pPr>
            <a:r>
              <a:rPr lang="es-CL" sz="5600" b="1" dirty="0" smtClean="0">
                <a:solidFill>
                  <a:srgbClr val="7030A0"/>
                </a:solidFill>
                <a:latin typeface="Century Gothic" pitchFamily="34" charset="0"/>
              </a:rPr>
              <a:t>     - Biológico</a:t>
            </a:r>
          </a:p>
          <a:p>
            <a:pPr>
              <a:buNone/>
            </a:pPr>
            <a:r>
              <a:rPr lang="es-CL" sz="5600" b="1" dirty="0" smtClean="0">
                <a:solidFill>
                  <a:srgbClr val="7030A0"/>
                </a:solidFill>
                <a:latin typeface="Century Gothic" pitchFamily="34" charset="0"/>
              </a:rPr>
              <a:t>     - Océano/Atmosférico </a:t>
            </a:r>
          </a:p>
          <a:p>
            <a:endParaRPr lang="es-CL" sz="56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CL" sz="5600" dirty="0" smtClean="0">
                <a:latin typeface="Century Gothic" pitchFamily="34" charset="0"/>
              </a:rPr>
              <a:t>      Por el contrario, los riesgos </a:t>
            </a:r>
            <a:r>
              <a:rPr lang="es-CL" sz="5600" dirty="0" err="1" smtClean="0">
                <a:latin typeface="Century Gothic" pitchFamily="34" charset="0"/>
              </a:rPr>
              <a:t>antrópicos</a:t>
            </a:r>
            <a:r>
              <a:rPr lang="es-CL" sz="5600" dirty="0" smtClean="0">
                <a:latin typeface="Century Gothic" pitchFamily="34" charset="0"/>
              </a:rPr>
              <a:t> son  riesgos provocados por la acción del ser humano sobre la naturaleza.</a:t>
            </a:r>
          </a:p>
          <a:p>
            <a:pPr>
              <a:buNone/>
            </a:pPr>
            <a:r>
              <a:rPr lang="es-CL" sz="5600" dirty="0" smtClean="0">
                <a:latin typeface="Century Gothic" pitchFamily="34" charset="0"/>
              </a:rPr>
              <a:t>      como la </a:t>
            </a:r>
            <a:r>
              <a:rPr lang="es-CL" sz="5600" b="1" dirty="0" smtClean="0">
                <a:latin typeface="Century Gothic" pitchFamily="34" charset="0"/>
              </a:rPr>
              <a:t>contaminación </a:t>
            </a:r>
            <a:r>
              <a:rPr lang="es-CL" sz="5600" dirty="0" smtClean="0">
                <a:latin typeface="Century Gothic" pitchFamily="34" charset="0"/>
              </a:rPr>
              <a:t>ocasionada en el agua, el aire y el suelo, la </a:t>
            </a:r>
            <a:r>
              <a:rPr lang="es-CL" sz="5600" b="1" dirty="0" smtClean="0">
                <a:latin typeface="Century Gothic" pitchFamily="34" charset="0"/>
              </a:rPr>
              <a:t>deforestación </a:t>
            </a:r>
            <a:r>
              <a:rPr lang="es-CL" sz="5600" dirty="0" smtClean="0">
                <a:latin typeface="Century Gothic" pitchFamily="34" charset="0"/>
              </a:rPr>
              <a:t>o </a:t>
            </a:r>
            <a:r>
              <a:rPr lang="es-CL" sz="5600" b="1" dirty="0" smtClean="0">
                <a:latin typeface="Century Gothic" pitchFamily="34" charset="0"/>
              </a:rPr>
              <a:t>los incendios, </a:t>
            </a:r>
            <a:r>
              <a:rPr lang="es-CL" sz="5600" dirty="0" smtClean="0">
                <a:latin typeface="Century Gothic" pitchFamily="34" charset="0"/>
              </a:rPr>
              <a:t>entre otros.</a:t>
            </a:r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57158" y="1571612"/>
            <a:ext cx="4286280" cy="4685616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214414" y="42860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002060"/>
                </a:solidFill>
                <a:latin typeface="Century Gothic" pitchFamily="34" charset="0"/>
              </a:rPr>
              <a:t>Riesgos naturales en chile</a:t>
            </a:r>
            <a:endParaRPr lang="es-CL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4414" y="42860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002060"/>
                </a:solidFill>
                <a:latin typeface="Century Gothic" pitchFamily="34" charset="0"/>
              </a:rPr>
              <a:t>Riesgos naturales en chile</a:t>
            </a:r>
            <a:endParaRPr lang="es-CL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282" y="1357298"/>
            <a:ext cx="51435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14282" y="4572008"/>
            <a:ext cx="5143536" cy="20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5357818" y="1357298"/>
            <a:ext cx="35718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4414" y="42860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002060"/>
                </a:solidFill>
                <a:latin typeface="Century Gothic" pitchFamily="34" charset="0"/>
              </a:rPr>
              <a:t>Riesgos naturales en chile</a:t>
            </a:r>
            <a:endParaRPr lang="es-CL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282" y="1357298"/>
            <a:ext cx="5214974" cy="34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14282" y="4714884"/>
            <a:ext cx="5214974" cy="191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5357818" y="1357298"/>
            <a:ext cx="3586212" cy="23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5357818" y="3714752"/>
            <a:ext cx="35719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4414" y="42860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002060"/>
                </a:solidFill>
                <a:latin typeface="Century Gothic" pitchFamily="34" charset="0"/>
              </a:rPr>
              <a:t>Riesgos naturales en chile</a:t>
            </a:r>
            <a:endParaRPr lang="es-CL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214282" y="1643050"/>
            <a:ext cx="46095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4786314" y="1428736"/>
            <a:ext cx="4000528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4786314" y="4643446"/>
            <a:ext cx="40004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4414" y="42860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rgbClr val="002060"/>
                </a:solidFill>
                <a:latin typeface="Century Gothic" pitchFamily="34" charset="0"/>
              </a:rPr>
              <a:t>Riesgos naturales en chile</a:t>
            </a:r>
            <a:endParaRPr lang="es-CL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214282" y="1357299"/>
            <a:ext cx="436724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4643438" y="1357298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285720" y="4929198"/>
            <a:ext cx="4286280" cy="172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4643438" y="4857760"/>
            <a:ext cx="4257705" cy="180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86808" cy="45720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CL" b="1" dirty="0" smtClean="0">
                <a:solidFill>
                  <a:srgbClr val="002060"/>
                </a:solidFill>
                <a:latin typeface="Century Gothic" pitchFamily="34" charset="0"/>
              </a:rPr>
              <a:t>Esta actividad será evaluada.</a:t>
            </a:r>
          </a:p>
          <a:p>
            <a:pPr>
              <a:buNone/>
            </a:pPr>
            <a:endParaRPr lang="es-CL" dirty="0" smtClean="0">
              <a:latin typeface="Century Gothic" pitchFamily="34" charset="0"/>
            </a:endParaRPr>
          </a:p>
          <a:p>
            <a:pPr>
              <a:buNone/>
            </a:pPr>
            <a:r>
              <a:rPr lang="es-CL" dirty="0" smtClean="0">
                <a:latin typeface="Century Gothic" pitchFamily="34" charset="0"/>
              </a:rPr>
              <a:t>Ahora a trabajar:</a:t>
            </a:r>
          </a:p>
          <a:p>
            <a:pPr>
              <a:buNone/>
            </a:pPr>
            <a:endParaRPr lang="es-CL" dirty="0" smtClean="0">
              <a:latin typeface="Century Gothic" pitchFamily="34" charset="0"/>
            </a:endParaRPr>
          </a:p>
          <a:p>
            <a:r>
              <a:rPr lang="es-CL" dirty="0" smtClean="0">
                <a:latin typeface="Century Gothic" pitchFamily="34" charset="0"/>
              </a:rPr>
              <a:t>Realiza un mapa mental sobre </a:t>
            </a:r>
            <a:r>
              <a:rPr lang="es-CL" b="1" u="sng" dirty="0" smtClean="0">
                <a:latin typeface="Century Gothic" pitchFamily="34" charset="0"/>
              </a:rPr>
              <a:t>Los riegos naturales que afecta a nuestro país</a:t>
            </a:r>
            <a:r>
              <a:rPr lang="es-CL" dirty="0" smtClean="0">
                <a:latin typeface="Century Gothic" pitchFamily="34" charset="0"/>
              </a:rPr>
              <a:t>.  </a:t>
            </a:r>
          </a:p>
          <a:p>
            <a:r>
              <a:rPr lang="es-CL" dirty="0" smtClean="0">
                <a:latin typeface="Century Gothic" pitchFamily="34" charset="0"/>
              </a:rPr>
              <a:t>Tu mapa debe tener a lo menos 12 elementos (dibujos/imágenes/textos/conceptos).</a:t>
            </a:r>
          </a:p>
          <a:p>
            <a:r>
              <a:rPr lang="es-CL" dirty="0" smtClean="0">
                <a:latin typeface="Century Gothic" pitchFamily="34" charset="0"/>
              </a:rPr>
              <a:t>En </a:t>
            </a:r>
            <a:r>
              <a:rPr lang="es-CL" dirty="0">
                <a:latin typeface="Century Gothic" pitchFamily="34" charset="0"/>
              </a:rPr>
              <a:t>una hoja de block </a:t>
            </a:r>
            <a:r>
              <a:rPr lang="es-CL" dirty="0" smtClean="0">
                <a:latin typeface="Century Gothic" pitchFamily="34" charset="0"/>
              </a:rPr>
              <a:t>u hoja blanca en posición horizontal diseña tu mapa mental siguiendo las instrucciones que vienen a continuación.(la próxima PPT tiene animación)</a:t>
            </a:r>
          </a:p>
          <a:p>
            <a:pPr>
              <a:buNone/>
            </a:pPr>
            <a:endParaRPr lang="es-CL" b="1" dirty="0">
              <a:solidFill>
                <a:srgbClr val="002060"/>
              </a:solidFill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1500166" y="0"/>
            <a:ext cx="62388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731</TotalTime>
  <Words>297</Words>
  <Application>Microsoft Office PowerPoint</Application>
  <PresentationFormat>Presentación en pantalla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Times New Roman</vt:lpstr>
      <vt:lpstr>Wingdings</vt:lpstr>
      <vt:lpstr>Wingdings 2</vt:lpstr>
      <vt:lpstr>Civil</vt:lpstr>
      <vt:lpstr>5° BÁSICO</vt:lpstr>
      <vt:lpstr>Contenidos revisados en clases  anteriores </vt:lpstr>
      <vt:lpstr>Contenidos revisados en clases  anteriores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¿Cómo hacer un mapa mental? 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5° basico</dc:title>
  <dc:creator>Angélica</dc:creator>
  <cp:lastModifiedBy>Usuario de Windows</cp:lastModifiedBy>
  <cp:revision>61</cp:revision>
  <dcterms:created xsi:type="dcterms:W3CDTF">2020-04-23T15:20:45Z</dcterms:created>
  <dcterms:modified xsi:type="dcterms:W3CDTF">2020-04-27T20:41:40Z</dcterms:modified>
</cp:coreProperties>
</file>